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88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64" r:id="rId12"/>
    <p:sldId id="265" r:id="rId13"/>
    <p:sldId id="270" r:id="rId14"/>
    <p:sldId id="266" r:id="rId15"/>
    <p:sldId id="267" r:id="rId16"/>
    <p:sldId id="268" r:id="rId17"/>
    <p:sldId id="269" r:id="rId18"/>
    <p:sldId id="287" r:id="rId19"/>
    <p:sldId id="278" r:id="rId20"/>
    <p:sldId id="272" r:id="rId21"/>
    <p:sldId id="273" r:id="rId22"/>
    <p:sldId id="274" r:id="rId23"/>
    <p:sldId id="275" r:id="rId24"/>
    <p:sldId id="276" r:id="rId25"/>
    <p:sldId id="277" r:id="rId26"/>
    <p:sldId id="286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5143500" type="screen16x9"/>
  <p:notesSz cx="6858000" cy="9144000"/>
  <p:embeddedFontLst>
    <p:embeddedFont>
      <p:font typeface="Oswald" pitchFamily="2" charset="77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Source Code Pro" panose="020B0509030403020204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90"/>
  </p:normalViewPr>
  <p:slideViewPr>
    <p:cSldViewPr snapToGrid="0">
      <p:cViewPr varScale="1">
        <p:scale>
          <a:sx n="159" d="100"/>
          <a:sy n="159" d="100"/>
        </p:scale>
        <p:origin x="5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1dca9edd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1dca9edd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1dca9efa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1dca9efa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1dca9efa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a1dca9efa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2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Knowledge Acquisition: Gather expertise to define fuzzy rules, membership functions, and decision criteria associated with input variables and output actions.</a:t>
            </a: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2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Rule-based Construction: Develop a rule base that translates expert knowledge into fuzzy rules, specifying relationships between linguistic terms of input variables and corresponding fuzzy output conclusions.</a:t>
            </a: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2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Implementation and Integration: Integrate the fuzzy logic-based expert system into the overall software environment, implementing fuzzification, inference, rule aggregation, defuzzification, and validation mechanisms.</a:t>
            </a: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22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Testing and Maintenance: Conduct rigorous testing using representative datasets to validate the system's accuracy. Establish a maintenance plan for updates, ensuring ongoing effectiveness and adaptation to evolving knowledge.</a:t>
            </a: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122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dca9edd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dca9edd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ID3 gives lower accuracy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dca9efa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1dca9efa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1dca9efa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1dca9efa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1dca9efa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1dca9efa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1dca9efa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1dca9efa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dca9efa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dca9efa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1dca9efa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1dca9efa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1dca9edd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1dca9edd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1dca9efa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1dca9efa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1dca9ef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1dca9ef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1dca9efa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1dca9efa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1dca9efa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1dca9efa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1dca9efa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1dca9efa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1dca9efa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1dca9efa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1dca9efa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1dca9efa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1dca9efa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1dca9efa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1dca9efa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1dca9efa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-GB" sz="1800" dirty="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Fuzzy systems can be employed in remote patient monitoring applications to </a:t>
            </a:r>
            <a:r>
              <a:rPr lang="en-GB" sz="1800" dirty="0" err="1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analyze</a:t>
            </a:r>
            <a:r>
              <a:rPr lang="en-GB" sz="1800" dirty="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streaming health data, providing real-time assessments of patients' conditions. Expert systems can interpret these assessments and trigger alerts or interventions when necessary, enhancing proactive healthcare management.</a:t>
            </a:r>
            <a:endParaRPr sz="1800" dirty="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-GB" sz="1800" dirty="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Fuzzy logic and expert systems can streamline the drug discovery process by </a:t>
            </a:r>
            <a:r>
              <a:rPr lang="en-GB" sz="1800" dirty="0" err="1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analyzing</a:t>
            </a:r>
            <a:r>
              <a:rPr lang="en-GB" sz="1800" dirty="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complex biological data. They can aid in predicting drug interactions, assessing potential side effects, and optimizing drug formulations, accelerating the development of new therapeutic solutions.</a:t>
            </a:r>
            <a:endParaRPr sz="1800" dirty="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-GB" sz="1800" dirty="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Fuzzy logic and expert systems can play a vital role in chronic disease management by providing continuous monitoring, personalized treatment plans, and early detection of exacerbations. This can lead to improved patient outcomes and a reduction in hospitalization rates.</a:t>
            </a:r>
            <a:endParaRPr sz="1800" dirty="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1dca9efa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1dca9efa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dca9edd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dca9edd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a1dca9efa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a1dca9efa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1dca9edd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1dca9edd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Slide 5: Importance of Early Detection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Impact of Late Diagnosis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Increased Treatment Complexity: Late-stage heart diseases often require more complex and invasive treatments.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Reduced Treatment Success: Delayed intervention may result in a decreased likelihood of successful outcomes.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Higher Healthcare Costs: Late-stage treatments can be more expensive, placing a greater financial burden on both patients and healthcare systems.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Benefits of Early Detection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Improved Treatment Efficacy: Early detection allows for timely and more effective interventions, potentially preventing disease progression.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Enhanced Quality of Life: Early management can contribute to a better quality of life for individuals diagnosed with heart conditions.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Lower Healthcare Costs: Early detection and management can lead to cost savings by avoiding the need for extensive and costly interventions.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None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Role in Preventive Healthcare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Empowering Patients: Early detection empowers individuals to take proactive measures in managing their cardiovascular health.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Population Health Impact: Early detection contributes to overall public health by reducing the prevalence and severity of heart diseases.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-GB" sz="1200" dirty="0">
                <a:solidFill>
                  <a:srgbClr val="D1D5DB"/>
                </a:solidFill>
                <a:highlight>
                  <a:srgbClr val="343541"/>
                </a:highlight>
                <a:latin typeface="Roboto"/>
                <a:ea typeface="Roboto"/>
                <a:cs typeface="Roboto"/>
                <a:sym typeface="Roboto"/>
              </a:rPr>
              <a:t>Importance of Regular Check-ups: Regular health check-ups and screenings play a crucial role in identifying risk factors and symptoms at an early stage.</a:t>
            </a:r>
            <a:endParaRPr sz="1200" dirty="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dca9edd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1dca9edd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Source Code Pro"/>
              <a:buChar char="●"/>
            </a:pPr>
            <a:r>
              <a:rPr lang="en-GB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Knowledge base includes: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Problem facts, rules, concepts and relationships</a:t>
            </a:r>
            <a:endParaRPr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1dca9edd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1dca9edd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1dca9edd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1dca9edd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1dca9ed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1dca9ed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4354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C4.5, an extension of ID3, addresses its limitations by handling both numeric and categorical attributes, introducing pruning, and using a more robust attribute selection measure, Gain Ratio.</a:t>
            </a:r>
            <a:endParaRPr>
              <a:solidFill>
                <a:srgbClr val="34354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1dca9efa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1dca9efa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Heart Disease Detection Using Fuzzy Logic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228125" y="3698756"/>
            <a:ext cx="5283900" cy="11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Anuradha Ramchandran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100" y="3126254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Fuzzy System vs Hybrid Approach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813" y="1207350"/>
            <a:ext cx="4046372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Dataset look like?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Cleveland Heart Disease dataset is taken from the UCI ML repository.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Consists of 303 records with 76 attributes.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Attributes include information such as age, sex, cholesterol levels, and electrocardiogram measurements.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Research papers tend to use only a subset of 14.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7913"/>
            <a:ext cx="9144002" cy="49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is a Fuzzy Logic Based Expert System Designed?</a:t>
            </a:r>
            <a:endParaRPr dirty="0"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78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GB" sz="1720" dirty="0"/>
              <a:t>Knowledge Acquisition</a:t>
            </a:r>
            <a:endParaRPr dirty="0"/>
          </a:p>
          <a:p>
            <a:pPr marL="457200" lvl="0" indent="-3378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GB" sz="1720" dirty="0"/>
              <a:t>Rule-base Construction</a:t>
            </a:r>
            <a:endParaRPr sz="1720" dirty="0"/>
          </a:p>
          <a:p>
            <a:pPr marL="457200" lvl="0" indent="-3378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GB" sz="1720" dirty="0"/>
              <a:t>Implementation and Integration</a:t>
            </a:r>
            <a:endParaRPr sz="1720" dirty="0"/>
          </a:p>
          <a:p>
            <a:pPr marL="457200" lvl="0" indent="-33782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-GB" sz="1720" dirty="0"/>
              <a:t>Testing and Maintenance</a:t>
            </a:r>
            <a:endParaRPr sz="17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2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2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2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2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220" dirty="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2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Modelling and Analysis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50082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Scikit-</a:t>
            </a:r>
            <a:r>
              <a:rPr lang="en-GB" dirty="0" err="1"/>
              <a:t>learn’s</a:t>
            </a:r>
            <a:r>
              <a:rPr lang="en-GB" dirty="0"/>
              <a:t> decision tree algorithm with the criterion set to “entropy” to model C4.5 Algorithm.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Accuracy Obtained: 77%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250" y="1411513"/>
            <a:ext cx="3941099" cy="32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975"/>
            <a:ext cx="8839199" cy="442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Modelling and Analysis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4218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Accuracy:  79%</a:t>
            </a:r>
            <a:endParaRPr dirty="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0" y="1285588"/>
            <a:ext cx="4308900" cy="3466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0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2EE9-9CF7-527A-C0ED-BFC78937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Decision Tree and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64E9E-C918-89D1-AE78-86556D424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Accuracy: </a:t>
            </a:r>
            <a:r>
              <a:rPr lang="en-US" dirty="0"/>
              <a:t>77% Vs 79%</a:t>
            </a:r>
          </a:p>
          <a:p>
            <a:r>
              <a:rPr lang="en-US" b="1" dirty="0"/>
              <a:t>Root Node Selection:</a:t>
            </a:r>
          </a:p>
          <a:p>
            <a:pPr lvl="1"/>
            <a:r>
              <a:rPr lang="en-US" dirty="0"/>
              <a:t>Decision tree selects ‘thallium scan’ as the root node, whereas Random Forest selects ‘max heart rate’.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6C3AA-BDDE-1C85-BFAB-3919B271E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2"/>
          <a:stretch/>
        </p:blipFill>
        <p:spPr>
          <a:xfrm>
            <a:off x="1266826" y="2904100"/>
            <a:ext cx="2390775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59325-C6E7-B7A4-D1B1-473BAF5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815200"/>
            <a:ext cx="2819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21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Fuzzy System Design</a:t>
            </a:r>
            <a:endParaRPr dirty="0"/>
          </a:p>
        </p:txBody>
      </p:sp>
      <p:sp>
        <p:nvSpPr>
          <p:cNvPr id="200" name="Google Shape;200;p35"/>
          <p:cNvSpPr txBox="1">
            <a:spLocks noGrp="1"/>
          </p:cNvSpPr>
          <p:nvPr>
            <p:ph type="body" idx="1"/>
          </p:nvPr>
        </p:nvSpPr>
        <p:spPr>
          <a:xfrm>
            <a:off x="311700" y="1488703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“Control” is a </a:t>
            </a:r>
            <a:r>
              <a:rPr lang="en-GB" dirty="0" err="1"/>
              <a:t>subpackage</a:t>
            </a:r>
            <a:r>
              <a:rPr lang="en-GB" dirty="0"/>
              <a:t> in the </a:t>
            </a:r>
            <a:r>
              <a:rPr lang="en-GB" dirty="0" err="1"/>
              <a:t>skfuzzy</a:t>
            </a:r>
            <a:r>
              <a:rPr lang="en-GB" dirty="0"/>
              <a:t> toolkit in Python that is used to provide a high-level API for fuzzy system design.</a:t>
            </a:r>
            <a:endParaRPr dirty="0"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b="1" dirty="0"/>
              <a:t>Fuzzy Control System Definition:</a:t>
            </a:r>
            <a:r>
              <a:rPr lang="en-GB" dirty="0"/>
              <a:t> involves defining fuzzy input and output variables, specifying membership functions, and creating fuzzy rules within a Control System.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 dirty="0"/>
              <a:t>Simulation and Decision Making:</a:t>
            </a:r>
            <a:r>
              <a:rPr lang="en-GB" dirty="0"/>
              <a:t> facilitates the simulation of the fuzzy control system by providing input values, evaluating fuzzy rules using an inference engine, and obtaining crisp output decisions through aggregation and defuzzification.</a:t>
            </a:r>
            <a:endParaRPr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 dirty="0"/>
              <a:t>Implementation Steps:</a:t>
            </a:r>
            <a:r>
              <a:rPr lang="en-GB" dirty="0"/>
              <a:t> enables the step-by-step implementation of fuzzy control systems, covering fuzzification, rule evaluation, aggregation, and defuzzification, allowing users to design and simulate decision-making processes based on fuzzy logic.</a:t>
            </a:r>
            <a:endParaRPr lang="en-GB" b="1" dirty="0"/>
          </a:p>
          <a:p>
            <a:pPr marL="482918" lvl="0" algn="l" rtl="0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endParaRPr lang="en-GB" b="1" dirty="0"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Heart Disease? 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term “heart disease” refers to several types of heart conditions.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There are many different heart conditions and problems which are collectively called heart disease.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The four main types are: </a:t>
            </a:r>
            <a:r>
              <a:rPr lang="en-GB" dirty="0"/>
              <a:t>coronary heart disease, stroke, peripheral arterial disease and aortic disease.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Coronary artery disease or CAD is the most common type of heart disease in the United States and affects the blood flow to the heart.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Decreased blood flow can cause a heart attack.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Membership Functions of Input and Output Variables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chest_pain_values</a:t>
            </a:r>
            <a:r>
              <a:rPr lang="en-GB" dirty="0"/>
              <a:t> = { '</a:t>
            </a:r>
            <a:r>
              <a:rPr lang="en-GB" dirty="0" err="1"/>
              <a:t>typical_anginal</a:t>
            </a:r>
            <a:r>
              <a:rPr lang="en-GB" dirty="0"/>
              <a:t>': 1, '</a:t>
            </a:r>
            <a:r>
              <a:rPr lang="en-GB" dirty="0" err="1"/>
              <a:t>atypical_anginal</a:t>
            </a:r>
            <a:r>
              <a:rPr lang="en-GB" dirty="0"/>
              <a:t>': 2, '</a:t>
            </a:r>
            <a:r>
              <a:rPr lang="en-GB" dirty="0" err="1"/>
              <a:t>non_aginal_pain</a:t>
            </a:r>
            <a:r>
              <a:rPr lang="en-GB" dirty="0"/>
              <a:t>': 3, 'asymptomatic': 4 }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exercise_values</a:t>
            </a:r>
            <a:r>
              <a:rPr lang="en-GB" dirty="0"/>
              <a:t> = { 'true': 1, 'false': 0 }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thallium_scan_values</a:t>
            </a:r>
            <a:r>
              <a:rPr lang="en-GB" dirty="0"/>
              <a:t> = { 'normal': 3, '</a:t>
            </a:r>
            <a:r>
              <a:rPr lang="en-GB" dirty="0" err="1"/>
              <a:t>fixed_defect</a:t>
            </a:r>
            <a:r>
              <a:rPr lang="en-GB" dirty="0"/>
              <a:t>': 6, '</a:t>
            </a:r>
            <a:r>
              <a:rPr lang="en-GB" dirty="0" err="1"/>
              <a:t>reversible_defect</a:t>
            </a:r>
            <a:r>
              <a:rPr lang="en-GB" dirty="0"/>
              <a:t>': 7 }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sex_values</a:t>
            </a:r>
            <a:r>
              <a:rPr lang="en-GB" dirty="0"/>
              <a:t> = { 'female': 1, 'male': 0 }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302875"/>
            <a:ext cx="4050649" cy="3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475" y="302875"/>
            <a:ext cx="4183400" cy="33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 rotWithShape="1">
          <a:blip r:embed="rId5">
            <a:alphaModFix/>
          </a:blip>
          <a:srcRect t="8963" b="5427"/>
          <a:stretch/>
        </p:blipFill>
        <p:spPr>
          <a:xfrm>
            <a:off x="835175" y="3842325"/>
            <a:ext cx="3386827" cy="11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7775" y="3875975"/>
            <a:ext cx="3272925" cy="11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175" y="569163"/>
            <a:ext cx="4227276" cy="33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800" y="569175"/>
            <a:ext cx="4309200" cy="33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75" y="4054925"/>
            <a:ext cx="3634626" cy="9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3" y="467250"/>
            <a:ext cx="4255762" cy="34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41813"/>
            <a:ext cx="4319125" cy="34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50" y="4037450"/>
            <a:ext cx="3747048" cy="9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863" y="4037449"/>
            <a:ext cx="3708136" cy="9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225" y="781725"/>
            <a:ext cx="4885524" cy="39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4">
            <a:alphaModFix/>
          </a:blip>
          <a:srcRect t="2780"/>
          <a:stretch/>
        </p:blipFill>
        <p:spPr>
          <a:xfrm>
            <a:off x="378000" y="2050700"/>
            <a:ext cx="3224876" cy="12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048" y="554550"/>
            <a:ext cx="5581951" cy="43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50" y="1931200"/>
            <a:ext cx="3229099" cy="17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084F-9505-135E-A560-1FA862BB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and Adding the Rules to the Control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5EB8E-2507-4440-71D9-C7B21DF98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paper had 44 rules, I added in a few more rules implementing AND and OR based complex rules based on rules from other papers and analysis from the machine learning models.</a:t>
            </a:r>
          </a:p>
          <a:p>
            <a:r>
              <a:rPr lang="en-US" dirty="0"/>
              <a:t>Each rule has an antecedent from the input variables, and the consequent output result.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9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6"/>
          <p:cNvPicPr preferRelativeResize="0"/>
          <p:nvPr/>
        </p:nvPicPr>
        <p:blipFill rotWithShape="1">
          <a:blip r:embed="rId3">
            <a:alphaModFix/>
          </a:blip>
          <a:srcRect b="9990"/>
          <a:stretch/>
        </p:blipFill>
        <p:spPr>
          <a:xfrm>
            <a:off x="740025" y="132088"/>
            <a:ext cx="7841024" cy="48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61" y="63600"/>
            <a:ext cx="7598473" cy="5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Test Case</a:t>
            </a:r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311700" y="1378975"/>
            <a:ext cx="3996600" cy="3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['age'] = 75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</a:t>
            </a:r>
            <a:r>
              <a:rPr lang="en-GB" sz="4015" dirty="0" err="1"/>
              <a:t>chest_pain</a:t>
            </a:r>
            <a:r>
              <a:rPr lang="en-GB" sz="4015" dirty="0"/>
              <a:t>'] = 8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</a:t>
            </a:r>
            <a:r>
              <a:rPr lang="en-GB" sz="4015" dirty="0" err="1"/>
              <a:t>maximum_heart_rate</a:t>
            </a:r>
            <a:r>
              <a:rPr lang="en-GB" sz="4015" dirty="0"/>
              <a:t>'] = 110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['sex'] = 1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</a:t>
            </a:r>
            <a:r>
              <a:rPr lang="en-GB" sz="4015" dirty="0" err="1"/>
              <a:t>blood_pressure</a:t>
            </a:r>
            <a:r>
              <a:rPr lang="en-GB" sz="4015" dirty="0"/>
              <a:t>'] = 120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</a:t>
            </a:r>
            <a:r>
              <a:rPr lang="en-GB" sz="4015" dirty="0" err="1"/>
              <a:t>blood_sugar</a:t>
            </a:r>
            <a:r>
              <a:rPr lang="en-GB" sz="4015" dirty="0"/>
              <a:t>'] = 1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['cholesterol'] = 180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['ECG'] = 2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</a:t>
            </a:r>
            <a:r>
              <a:rPr lang="en-GB" sz="4015" dirty="0" err="1"/>
              <a:t>old_peak</a:t>
            </a:r>
            <a:r>
              <a:rPr lang="en-GB" sz="4015" dirty="0"/>
              <a:t>'] = 3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['thallium'] = 3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15" dirty="0" err="1"/>
              <a:t>health_prediction.input</a:t>
            </a:r>
            <a:r>
              <a:rPr lang="en-GB" sz="4015" dirty="0"/>
              <a:t>['exercise'] = 1</a:t>
            </a:r>
            <a:endParaRPr sz="4015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 l="2235" t="41530" r="5785"/>
          <a:stretch/>
        </p:blipFill>
        <p:spPr>
          <a:xfrm>
            <a:off x="4478950" y="1106000"/>
            <a:ext cx="4430026" cy="3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3297-92C4-76CD-1B95-AD70615D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Symptoms of Heart Disease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4367E-C6B0-4388-8135-8FAD6B894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100" b="1" dirty="0"/>
          </a:p>
          <a:p>
            <a:pPr marL="114300" indent="0">
              <a:buNone/>
            </a:pPr>
            <a:r>
              <a:rPr lang="en-US" dirty="0"/>
              <a:t>Sometimes heart disease may be “silent” and not diagnosed until a person experiences signs or symptoms of a heart attack, heart failure, or an arrhythmia. When these events happen, symptoms may include:</a:t>
            </a:r>
          </a:p>
          <a:p>
            <a:endParaRPr lang="en-US" dirty="0"/>
          </a:p>
          <a:p>
            <a:r>
              <a:rPr lang="en-US" b="1" dirty="0"/>
              <a:t>Heart attack: </a:t>
            </a:r>
            <a:r>
              <a:rPr lang="en-US" dirty="0"/>
              <a:t>Chest pain or discomfort, upper back or neck pain, indigestion, heartburn, nausea or vomiting, extreme fatigue, upper body discomfort, dizziness, and shortness of breath.</a:t>
            </a:r>
          </a:p>
          <a:p>
            <a:r>
              <a:rPr lang="en-US" b="1" dirty="0"/>
              <a:t>Arrhythmia: </a:t>
            </a:r>
            <a:r>
              <a:rPr lang="en-US" dirty="0"/>
              <a:t>Fluttering feelings in the chest (palpitations).</a:t>
            </a:r>
          </a:p>
          <a:p>
            <a:r>
              <a:rPr lang="en-US" b="1" dirty="0"/>
              <a:t>Heart failure: </a:t>
            </a:r>
            <a:r>
              <a:rPr lang="en-US" dirty="0"/>
              <a:t>Shortness of breath, fatigue, or swelling of the feet, ankles, legs, abdomen, or neck veins.</a:t>
            </a:r>
          </a:p>
        </p:txBody>
      </p:sp>
    </p:spTree>
    <p:extLst>
      <p:ext uri="{BB962C8B-B14F-4D97-AF65-F5344CB8AC3E}">
        <p14:creationId xmlns:p14="http://schemas.microsoft.com/office/powerpoint/2010/main" val="101292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When building this system, there were a few challenges that I faced: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Defining the right ranges for the membership functions.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Correctly fuzzifying and </a:t>
            </a:r>
            <a:r>
              <a:rPr lang="en-GB" dirty="0" err="1"/>
              <a:t>defuzzifying</a:t>
            </a:r>
            <a:r>
              <a:rPr lang="en-GB" dirty="0"/>
              <a:t> the input.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Building the rule base - adding extra rules to the ones from the paper.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Potential of Fuzzy Logic and Expert Systems</a:t>
            </a:r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Remote Patient Monitoring:</a:t>
            </a:r>
            <a:r>
              <a:rPr lang="en-GB" dirty="0"/>
              <a:t> real-time assessments, trigger interventions and ensure proactive healthcare.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Drug Discovery:</a:t>
            </a:r>
            <a:r>
              <a:rPr lang="en-GB" dirty="0"/>
              <a:t> </a:t>
            </a:r>
            <a:r>
              <a:rPr lang="en-GB" dirty="0" err="1"/>
              <a:t>analyze</a:t>
            </a:r>
            <a:r>
              <a:rPr lang="en-GB" dirty="0"/>
              <a:t> potential side effects, predict drug interactions and </a:t>
            </a:r>
            <a:r>
              <a:rPr lang="en-GB" dirty="0" err="1"/>
              <a:t>analyze</a:t>
            </a:r>
            <a:r>
              <a:rPr lang="en-GB" dirty="0"/>
              <a:t> complex biological data.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Chronic Disease Management:</a:t>
            </a:r>
            <a:r>
              <a:rPr lang="en-GB" dirty="0"/>
              <a:t> continuous monitoring, personalized treatment plans, and early detection of worsening health.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>
            <a:off x="336300" y="453375"/>
            <a:ext cx="8471400" cy="39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/>
              <a:t>Q &amp; A</a:t>
            </a:r>
            <a:endParaRPr sz="6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>
          <a:xfrm>
            <a:off x="336300" y="453375"/>
            <a:ext cx="8471400" cy="39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/>
              <a:t>Thank You! </a:t>
            </a:r>
            <a:endParaRPr sz="6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Factors Affecting Heart Disease Risk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High blood pressure, high blood cholesterol, and smoking are key risk factors for heart disease.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Several other medical conditions and lifestyle choices can also put people at a higher risk for heart disease, including: 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Diabetes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Obesity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Unhealthy diet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Physical inactivity</a:t>
            </a:r>
            <a:endParaRPr dirty="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GB" dirty="0"/>
              <a:t>Excessive alcohol use</a:t>
            </a:r>
            <a:endParaRPr dirty="0"/>
          </a:p>
        </p:txBody>
      </p:sp>
      <p:pic>
        <p:nvPicPr>
          <p:cNvPr id="1026" name="Picture 2" descr="vector Illustration of risk factors with heart problems include  age,sex,genetics,high blood pressure,obesity,diabetes,unhealthy diet,poor  oral health,stress and high cholesterol.flat style. 25249193 Vector Art at  Vecteezy">
            <a:extLst>
              <a:ext uri="{FF2B5EF4-FFF2-40B4-BE49-F238E27FC236}">
                <a16:creationId xmlns:a16="http://schemas.microsoft.com/office/drawing/2014/main" id="{02352A82-6318-CB84-85E8-90F21CFB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059" y="2836050"/>
            <a:ext cx="3227471" cy="215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Early Detection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278397" y="1385505"/>
            <a:ext cx="5553903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Impact of Late Diagnosis: </a:t>
            </a:r>
            <a:endParaRPr dirty="0"/>
          </a:p>
          <a:p>
            <a:pPr lvl="3">
              <a:buChar char="○"/>
            </a:pPr>
            <a:r>
              <a:rPr lang="en-GB" dirty="0"/>
              <a:t>Increased Treatment Complexity</a:t>
            </a:r>
            <a:endParaRPr dirty="0"/>
          </a:p>
          <a:p>
            <a:pPr lvl="3">
              <a:buChar char="○"/>
            </a:pPr>
            <a:r>
              <a:rPr lang="en-GB" dirty="0"/>
              <a:t>Reduced Treatment Success</a:t>
            </a:r>
            <a:endParaRPr dirty="0"/>
          </a:p>
          <a:p>
            <a:pPr lvl="3">
              <a:buChar char="○"/>
            </a:pPr>
            <a:r>
              <a:rPr lang="en-GB" dirty="0"/>
              <a:t>Higher Healthcare Costs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Benefits of Early Detection:</a:t>
            </a:r>
            <a:endParaRPr dirty="0"/>
          </a:p>
          <a:p>
            <a:pPr lvl="3">
              <a:buChar char="○"/>
            </a:pPr>
            <a:r>
              <a:rPr lang="en-GB" dirty="0"/>
              <a:t>Improved Treatment Efficacy</a:t>
            </a:r>
            <a:endParaRPr dirty="0"/>
          </a:p>
          <a:p>
            <a:pPr lvl="3">
              <a:buChar char="○"/>
            </a:pPr>
            <a:r>
              <a:rPr lang="en-GB" dirty="0"/>
              <a:t>Enhanced Quality of Life</a:t>
            </a:r>
            <a:endParaRPr dirty="0"/>
          </a:p>
          <a:p>
            <a:pPr lvl="3">
              <a:buChar char="○"/>
            </a:pPr>
            <a:r>
              <a:rPr lang="en-GB" dirty="0"/>
              <a:t>Lower Healthcare Costs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Role in Preventive Healthcare:</a:t>
            </a:r>
            <a:endParaRPr dirty="0"/>
          </a:p>
          <a:p>
            <a:pPr lvl="3">
              <a:buChar char="○"/>
            </a:pPr>
            <a:r>
              <a:rPr lang="en-GB" dirty="0"/>
              <a:t>Empowering Patients</a:t>
            </a:r>
            <a:endParaRPr dirty="0"/>
          </a:p>
          <a:p>
            <a:pPr lvl="3">
              <a:buChar char="○"/>
            </a:pPr>
            <a:r>
              <a:rPr lang="en-GB" dirty="0"/>
              <a:t>Population Health Impact</a:t>
            </a:r>
            <a:endParaRPr dirty="0"/>
          </a:p>
          <a:p>
            <a:pPr lvl="3">
              <a:buChar char="○"/>
            </a:pPr>
            <a:r>
              <a:rPr lang="en-GB" dirty="0"/>
              <a:t>Importance of Regular Check-ups</a:t>
            </a:r>
            <a:endParaRPr dirty="0"/>
          </a:p>
        </p:txBody>
      </p:sp>
      <p:pic>
        <p:nvPicPr>
          <p:cNvPr id="2050" name="Picture 2" descr="Possible Early Detection Signs for Autism | Storz Fiduciary Services">
            <a:extLst>
              <a:ext uri="{FF2B5EF4-FFF2-40B4-BE49-F238E27FC236}">
                <a16:creationId xmlns:a16="http://schemas.microsoft.com/office/drawing/2014/main" id="{6DA85907-54C4-84C3-AEC5-40188642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4" y="1594770"/>
            <a:ext cx="2104876" cy="268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Expert Systems and Machine Learning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Expert systems are computer-based systems mimicking problem-solving ability of a human expert.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They can be used to </a:t>
            </a:r>
            <a:r>
              <a:rPr lang="en-GB" dirty="0" err="1"/>
              <a:t>analyze</a:t>
            </a:r>
            <a:r>
              <a:rPr lang="en-GB" dirty="0"/>
              <a:t> medical data and emulate expert decision-making.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Machine learning models can also be used to </a:t>
            </a:r>
            <a:r>
              <a:rPr lang="en-GB" dirty="0" err="1"/>
              <a:t>analyze</a:t>
            </a:r>
            <a:r>
              <a:rPr lang="en-GB" dirty="0"/>
              <a:t> healthcare data for predictions, diagnosis, and treatment planning.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Combining expert systems and machine learning gives better and more accurate results.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Fuzzy Logic?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Introduced by </a:t>
            </a:r>
            <a:r>
              <a:rPr lang="en-GB" dirty="0" err="1"/>
              <a:t>Lotfi</a:t>
            </a:r>
            <a:r>
              <a:rPr lang="en-GB" dirty="0"/>
              <a:t> Zadeh in the 1960s.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Deals with reasoning and decision-making in situations where uncertainty, imprecision, and vagueness are present.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Unlike classical (or "crisp") logic, which operates with binary values of true or false, it allows for the representation of degrees of truth. 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Fuzzy Logic be used?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handle uncertain medical parameters with membership functions.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Models how “fuzzy” risk factors can be.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Capable of considering multiple factors at once -&gt; complex case support.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Personalized treatment plans.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Adaptive drug prescriptions and dosages.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Decision Trees and Random Forests?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309798"/>
            <a:ext cx="8520600" cy="3461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Decision Trees: 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dirty="0"/>
              <a:t>Supervised machine-learning algorithm for both classification and regression problems.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dirty="0"/>
              <a:t>Flowchart-like tree structure where each internal node denotes the feature, branches denote the rules, and the leaf nodes denote the result of the algorithm.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C4.5 addresses its limitations by handling both numeric and categorical attributes, introducing pruning, and using a more robust attribute selection measure, Gain Ratio.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Random forests are ensemble algorithms of many decision trees.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dirty="0"/>
              <a:t>They are known for high accuracy and handling large datasets.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1737</Words>
  <Application>Microsoft Macintosh PowerPoint</Application>
  <PresentationFormat>On-screen Show (16:9)</PresentationFormat>
  <Paragraphs>152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Source Code Pro</vt:lpstr>
      <vt:lpstr>Roboto</vt:lpstr>
      <vt:lpstr>Oswald</vt:lpstr>
      <vt:lpstr>Modern Writer</vt:lpstr>
      <vt:lpstr>Heart Disease Detection Using Fuzzy Logic</vt:lpstr>
      <vt:lpstr>What is Heart Disease? </vt:lpstr>
      <vt:lpstr>Symptoms of Heart Disease</vt:lpstr>
      <vt:lpstr>Risk Factors Affecting Heart Disease Risk</vt:lpstr>
      <vt:lpstr>Importance of Early Detection</vt:lpstr>
      <vt:lpstr>Role of Expert Systems and Machine Learning</vt:lpstr>
      <vt:lpstr>What is Fuzzy Logic?</vt:lpstr>
      <vt:lpstr>How can Fuzzy Logic be used?</vt:lpstr>
      <vt:lpstr>What are Decision Trees and Random Forests?</vt:lpstr>
      <vt:lpstr>Fuzzy System vs Hybrid Approach</vt:lpstr>
      <vt:lpstr>How does the Dataset look like?</vt:lpstr>
      <vt:lpstr>PowerPoint Presentation</vt:lpstr>
      <vt:lpstr>How is a Fuzzy Logic Based Expert System Designed?</vt:lpstr>
      <vt:lpstr>Decision Tree Modelling and Analysis</vt:lpstr>
      <vt:lpstr>PowerPoint Presentation</vt:lpstr>
      <vt:lpstr>Random Forest Modelling and Analysis</vt:lpstr>
      <vt:lpstr>PowerPoint Presentation</vt:lpstr>
      <vt:lpstr>Comparison of Decision Tree and Random Forest</vt:lpstr>
      <vt:lpstr>Fuzzy System Design</vt:lpstr>
      <vt:lpstr>Membership Functions of Input and Output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and Adding the Rules to the Control System</vt:lpstr>
      <vt:lpstr>PowerPoint Presentation</vt:lpstr>
      <vt:lpstr>PowerPoint Presentation</vt:lpstr>
      <vt:lpstr>Sample Test Case</vt:lpstr>
      <vt:lpstr>Challenges</vt:lpstr>
      <vt:lpstr>Future Potential of Fuzzy Logic and Expert Systems</vt:lpstr>
      <vt:lpstr>Q &amp; A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Detection Using Fuzzy Logic</dc:title>
  <cp:lastModifiedBy>Anuradha Ramchandran</cp:lastModifiedBy>
  <cp:revision>16</cp:revision>
  <dcterms:modified xsi:type="dcterms:W3CDTF">2023-12-07T15:40:28Z</dcterms:modified>
</cp:coreProperties>
</file>